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5" r:id="rId6"/>
    <p:sldId id="270" r:id="rId7"/>
    <p:sldId id="283" r:id="rId8"/>
    <p:sldId id="273" r:id="rId9"/>
    <p:sldId id="288" r:id="rId10"/>
    <p:sldId id="285" r:id="rId11"/>
    <p:sldId id="286" r:id="rId12"/>
    <p:sldId id="268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AF9E2-5A99-E8BD-B7DA-636A9C872255}" v="33" dt="2022-11-28T20:15:58.775"/>
    <p1510:client id="{25595DBF-464D-21D5-5296-6B8BD670733E}" v="2" vWet="4" dt="2022-11-28T02:31:10.865"/>
    <p1510:client id="{2FC61D8F-A583-4E3C-86EA-992A9BA1BF77}" v="6" dt="2022-11-28T00:14:09.156"/>
    <p1510:client id="{5408A9FA-111A-B338-77D0-97BBDF2C097F}" v="3" dt="2022-11-28T00:13:25.744"/>
    <p1510:client id="{706D3410-D0B3-4D5F-B880-5998CE0C7891}" v="1901" dt="2022-11-28T20:16:49.199"/>
    <p1510:client id="{7A6D97FF-027C-0702-B0C0-145A04C15FAA}" v="4" dt="2022-11-28T00:13:37.989"/>
    <p1510:client id="{929934D2-5E8C-C98F-C785-10EDADF0E885}" v="1" dt="2022-11-28T01:09:31.671"/>
    <p1510:client id="{9847CC05-1281-C146-17A2-B36A8F2F2D8A}" v="1" dt="2022-11-28T00:49:14.372"/>
    <p1510:client id="{B11281A1-0287-8F09-456B-529B69B4C6DC}" v="3" dt="2022-11-28T00:14:25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8060D-3C76-40AE-AFD7-DEE78253B4AC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9704-E196-4717-969E-7135A3B7D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729d9724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729d9724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729d9724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729d9724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710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2AD2-2A46-4AE4-A01B-1FF05BD10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476C7-E4E8-420F-BECD-AF326AB5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48E4-501C-430F-8BA4-153CE309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1D6DD-0A71-41E0-9ED3-56BA0D87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5C375-3DCC-4224-852E-EB8EC4F2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B422-C731-4673-888D-6406713B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1ED92-8240-4673-9268-08501FF9B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E7A70-F3D4-4AE5-A6DB-94485B4C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9024-6EF5-4C35-BF6A-E69E730A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C985D-64AE-4C5B-B311-E667609F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B43FD-B3FA-4407-8537-4CCF61A87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057D-2C3F-4E55-9661-4D37F873D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78DF-E978-4352-B171-FEB75AF2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BABB-2F62-402D-BA44-AEC22EF5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F2F0-3E2B-4040-988D-B363350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5D8B-2F61-4F1B-AF94-9AA5955B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FCF64-9CFF-45CB-8FD1-8864F5A5F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27842-30C6-4E5B-98AD-2ED2F482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9884-1724-4829-85E1-AC8F813E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C7726-8448-450D-B18F-B771DABE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F274-2DCD-44D0-9CFA-B8A933D8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509DD-4EB9-4858-9C1E-E950BD686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D333-130B-4FE3-86DA-5E0C18FD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9A1C1-1720-4219-82A6-6E9EEC6E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5DC87-3502-411F-8400-82C5D366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0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A1C7-C07F-418E-95B9-ECF41AC9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3AFD-8E8D-4B6C-B71D-DD9C0A2D2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F88B9-F4D6-402E-9190-BE364A5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14F7D-09F4-4D39-AB27-C7BFD278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9DC17-28D3-444C-AEF5-F02F55CB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FB581-90F1-49E6-AD9D-D28D029B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872-1A01-48D4-8E70-DFAD30F0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3162A-B93C-4949-A1FD-58A29AD27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4E050-D135-458A-850D-DB9E27FA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E1DF8-4037-474D-9675-78B467460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4E5F2-C3C9-44F1-AC67-5AFDAB39B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B5DA-8D5A-4F90-A409-58F1BDBE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7D748-1AB9-4F0B-8A4E-8CA1DB0E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73FFE-FA75-4C36-A5ED-A6595503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0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EDC9-0A0F-43B2-93FD-F616FC54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32AA4-FEF0-4FD9-A86A-E9ECA37B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62C2-0B88-41DE-917B-29A3BC45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00C1D-1DC6-4018-85FC-11435D0E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8821F-0DB1-454C-B341-7E31BFAE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A08AA-A81B-4B38-8DF0-D3EF34D1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26370-29C6-41C5-8F5E-54481A29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0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DA4A-EA0E-4DA6-8E49-C8538C80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0E63-0F17-4CFB-877E-2D027CC8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2036A-DE65-4B51-906B-3777FBB5C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58DAB-CDC5-4ADE-835B-5C7C20C4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2091F-5BC1-44D4-855C-33A40BAA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C9943-4C7D-4980-A9AF-C61EEAB8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3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7069-651C-43BA-8F62-95C607DC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134A0-0574-4959-899F-75291FCFA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DEE45-5939-439E-A9ED-ADA9E8D2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FDA47-9248-4250-BB3A-C7CA66B8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8D1B0-1C14-4523-B1F6-C825B0DC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000EE-8C89-4F8B-95FB-B600528E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8A4D0-18F7-40BB-B919-8EB28F4C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4347-DD2F-40A5-A6B4-9F7FC9A6C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7C65-4C89-4A3B-B259-C27F7B37A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1B7F8-9BFF-405D-A851-838BE217A5D6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887B0-1B76-4268-98D8-B951EE2F7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CE04-4B19-4532-8770-8A750994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1B6F9-213C-43CC-8736-C7D9C74E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5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rao53@uic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ssue 4: Product Illustration — Delightful Products">
            <a:extLst>
              <a:ext uri="{FF2B5EF4-FFF2-40B4-BE49-F238E27FC236}">
                <a16:creationId xmlns:a16="http://schemas.microsoft.com/office/drawing/2014/main" id="{F8A09C63-D622-4397-93FC-C1B23CA71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r="265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D8B3F-549D-49C7-8F78-CF22A2A7569F}"/>
              </a:ext>
            </a:extLst>
          </p:cNvPr>
          <p:cNvSpPr txBox="1"/>
          <p:nvPr/>
        </p:nvSpPr>
        <p:spPr>
          <a:xfrm>
            <a:off x="180696" y="2749754"/>
            <a:ext cx="5282659" cy="1270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>
                <a:solidFill>
                  <a:srgbClr val="222222"/>
                </a:solidFill>
                <a:effectLst/>
              </a:rPr>
              <a:t>AIRBNB PROPERTY PRICING FORECASTING</a:t>
            </a:r>
            <a:endParaRPr lang="en-US" sz="3200" b="1"/>
          </a:p>
        </p:txBody>
      </p:sp>
      <p:cxnSp>
        <p:nvCxnSpPr>
          <p:cNvPr id="1069" name="Straight Connector 106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5437F1-D698-4629-8BE7-B7415F9FE497}"/>
              </a:ext>
            </a:extLst>
          </p:cNvPr>
          <p:cNvSpPr txBox="1"/>
          <p:nvPr/>
        </p:nvSpPr>
        <p:spPr>
          <a:xfrm>
            <a:off x="525516" y="4252765"/>
            <a:ext cx="4593021" cy="1839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Shravan Rao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srao53@uic.edu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56A190A1-7500-4998-8367-66A5C903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B1A46-AB31-5E70-C438-B3CD28739F1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3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7AD21E-098B-4A33-B7FF-17F19F120004}"/>
              </a:ext>
            </a:extLst>
          </p:cNvPr>
          <p:cNvSpPr txBox="1"/>
          <p:nvPr/>
        </p:nvSpPr>
        <p:spPr>
          <a:xfrm>
            <a:off x="630935" y="2807208"/>
            <a:ext cx="4167095" cy="3595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We have successfully used Pyspark on big data for predicting the prices of Airbnb listings.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2200"/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Through our analysis we can conclude that polynomial regression had the best results.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2E1509-0AF5-4CF2-BEAB-ED0DDC0F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07" y="640080"/>
            <a:ext cx="4908498" cy="55778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9ED957F-517A-40EF-99A1-5B06A327C315}"/>
              </a:ext>
            </a:extLst>
          </p:cNvPr>
          <p:cNvSpPr txBox="1"/>
          <p:nvPr/>
        </p:nvSpPr>
        <p:spPr>
          <a:xfrm>
            <a:off x="1767070" y="1490573"/>
            <a:ext cx="22928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F86CBB4-EA0A-4DB1-A872-E1FFD037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60" y="1394728"/>
            <a:ext cx="714910" cy="714910"/>
          </a:xfrm>
          <a:prstGeom prst="rect">
            <a:avLst/>
          </a:prstGeom>
        </p:spPr>
      </p:pic>
      <p:pic>
        <p:nvPicPr>
          <p:cNvPr id="3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C0A93E89-B678-E00E-DEAA-55C140AC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3628894" y="1386745"/>
            <a:ext cx="4934231" cy="4928856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3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4429350" y="295919"/>
            <a:ext cx="3784985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Problem Statement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-59374" y="1529623"/>
            <a:ext cx="4623371" cy="8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latin typeface="Fira Sans"/>
                <a:ea typeface="Fira Sans"/>
                <a:cs typeface="Fira Sans"/>
                <a:sym typeface="Fira Sans"/>
              </a:rPr>
              <a:t>Airbnb is an online marketplace that connects people looking for a place to stay with those willing to rent out their apartments.</a:t>
            </a:r>
            <a:endParaRPr sz="14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-59374" y="3472497"/>
            <a:ext cx="3696971" cy="112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>
                <a:latin typeface="Fira Sans"/>
                <a:ea typeface="Fira Sans"/>
                <a:cs typeface="Fira Sans"/>
                <a:sym typeface="Fira Sans"/>
              </a:rPr>
              <a:t>The listings provide a wide variety of choices, from shared beds to luxurious residences, all on one platform for different cities</a:t>
            </a:r>
            <a:endParaRPr sz="1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8124450" y="5456147"/>
            <a:ext cx="4111093" cy="1153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latin typeface="Fira Sans"/>
                <a:sym typeface="Fira Sans"/>
              </a:rPr>
              <a:t>The objective of this project is to perform EDA using big data technologies and build models to predict the price for an Airbnb listing</a:t>
            </a:r>
            <a:endParaRPr sz="1400" dirty="0">
              <a:latin typeface="Fira Sans"/>
              <a:sym typeface="Fira Sans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91333" y="5751872"/>
            <a:ext cx="4703839" cy="8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>
                <a:latin typeface="Fira Sans"/>
                <a:sym typeface="Fira Sans"/>
              </a:rPr>
              <a:t>Customers may provide suggestions following a reservation. As a result, the organization's massive collection of data gains additional value.</a:t>
            </a:r>
            <a:endParaRPr sz="1400">
              <a:latin typeface="Fira Sans"/>
              <a:sym typeface="Fira Sans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7942489" y="1459741"/>
            <a:ext cx="4006356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>
                <a:latin typeface="Fira Sans"/>
                <a:sym typeface="Fira Sans"/>
              </a:rPr>
              <a:t>It will also helps the user to better evaluate their choices for the price. </a:t>
            </a:r>
            <a:endParaRPr sz="1400">
              <a:latin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8563124" y="3203225"/>
            <a:ext cx="3488463" cy="104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>
                <a:latin typeface="Fira Sans"/>
                <a:sym typeface="Fira Sans"/>
              </a:rPr>
              <a:t>When a new listing is added it will help the host to predict the price at which they can publish/advertise the property</a:t>
            </a:r>
            <a:endParaRPr sz="1400">
              <a:latin typeface="Fira Sans"/>
              <a:sym typeface="Fira Sans"/>
            </a:endParaRPr>
          </a:p>
        </p:txBody>
      </p:sp>
      <p:pic>
        <p:nvPicPr>
          <p:cNvPr id="50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BC6B0CBB-A62B-420B-B354-898A1CDF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772F1-69A7-469F-B49D-DA60D2E26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50" y="3079770"/>
            <a:ext cx="1336487" cy="1336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5FAB4-2194-4BED-BC56-2D594B27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894" y="186714"/>
            <a:ext cx="797103" cy="797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27"/>
          <p:cNvSpPr/>
          <p:nvPr/>
        </p:nvSpPr>
        <p:spPr>
          <a:xfrm>
            <a:off x="5264048" y="1674688"/>
            <a:ext cx="1166297" cy="1629814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2" name="Google Shape;2322;p27"/>
          <p:cNvSpPr/>
          <p:nvPr/>
        </p:nvSpPr>
        <p:spPr>
          <a:xfrm>
            <a:off x="5264048" y="3638310"/>
            <a:ext cx="1723619" cy="47493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4" name="Google Shape;2324;p27"/>
          <p:cNvSpPr/>
          <p:nvPr/>
        </p:nvSpPr>
        <p:spPr>
          <a:xfrm>
            <a:off x="5264048" y="4202850"/>
            <a:ext cx="1261081" cy="1314862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6" name="Google Shape;2326;p27"/>
          <p:cNvSpPr/>
          <p:nvPr/>
        </p:nvSpPr>
        <p:spPr>
          <a:xfrm>
            <a:off x="6430347" y="1021443"/>
            <a:ext cx="5369305" cy="1413398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US" sz="2400"/>
          </a:p>
        </p:txBody>
      </p:sp>
      <p:sp>
        <p:nvSpPr>
          <p:cNvPr id="2327" name="Google Shape;2327;p27"/>
          <p:cNvSpPr/>
          <p:nvPr/>
        </p:nvSpPr>
        <p:spPr>
          <a:xfrm>
            <a:off x="6503359" y="2924186"/>
            <a:ext cx="5372513" cy="1236225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5" name="Google Shape;2365;p27"/>
          <p:cNvSpPr txBox="1"/>
          <p:nvPr/>
        </p:nvSpPr>
        <p:spPr>
          <a:xfrm>
            <a:off x="6739889" y="3122192"/>
            <a:ext cx="4962376" cy="84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US" sz="1600">
                <a:latin typeface="Fira Sans"/>
              </a:rPr>
              <a:t>The data can be accessed online via the website </a:t>
            </a:r>
            <a:r>
              <a:rPr lang="en-US" sz="1600" i="1">
                <a:latin typeface="Fira Sans"/>
              </a:rPr>
              <a:t>(http://insideairbnb.com/get-the-data/)</a:t>
            </a:r>
            <a:r>
              <a:rPr lang="en-US" sz="1600">
                <a:latin typeface="Fira Sans"/>
              </a:rPr>
              <a:t>.</a:t>
            </a:r>
            <a:endParaRPr sz="1600">
              <a:latin typeface="Fira Sans"/>
              <a:sym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7C682-6E96-44FE-96B4-6F78D650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5" y="2434841"/>
            <a:ext cx="5568593" cy="26555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7020-A509-4807-9A1F-610443211732}"/>
              </a:ext>
            </a:extLst>
          </p:cNvPr>
          <p:cNvSpPr txBox="1"/>
          <p:nvPr/>
        </p:nvSpPr>
        <p:spPr>
          <a:xfrm>
            <a:off x="6739889" y="1277929"/>
            <a:ext cx="496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Fira Sans"/>
              </a:rPr>
              <a:t>The data for Airbnb listings spans from 2015 to 2017 with cities namely NYC, SF, Washington DC, LA, Chicago, Boston</a:t>
            </a:r>
          </a:p>
        </p:txBody>
      </p:sp>
      <p:sp>
        <p:nvSpPr>
          <p:cNvPr id="60" name="Google Shape;2328;p27">
            <a:extLst>
              <a:ext uri="{FF2B5EF4-FFF2-40B4-BE49-F238E27FC236}">
                <a16:creationId xmlns:a16="http://schemas.microsoft.com/office/drawing/2014/main" id="{D7D05A35-C785-4A24-A30E-DC6082B26E95}"/>
              </a:ext>
            </a:extLst>
          </p:cNvPr>
          <p:cNvSpPr/>
          <p:nvPr/>
        </p:nvSpPr>
        <p:spPr>
          <a:xfrm>
            <a:off x="6430345" y="4754909"/>
            <a:ext cx="5445527" cy="1236225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sz="1400">
              <a:latin typeface="Fira Sans"/>
              <a:sym typeface="Fira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63588-CAFD-4882-9B1A-DF9E883D0ED8}"/>
              </a:ext>
            </a:extLst>
          </p:cNvPr>
          <p:cNvSpPr txBox="1"/>
          <p:nvPr/>
        </p:nvSpPr>
        <p:spPr>
          <a:xfrm>
            <a:off x="6739889" y="4963714"/>
            <a:ext cx="5094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Fira Sans"/>
                <a:sym typeface="Fira Sans"/>
              </a:rPr>
              <a:t>To make our project cost efficient, we’ve  included only the most recent data of size ~100MB with 100,000+ listings having 29 columns.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E068D-0C69-43CD-9E33-CBD0062FDE6E}"/>
              </a:ext>
            </a:extLst>
          </p:cNvPr>
          <p:cNvSpPr txBox="1"/>
          <p:nvPr/>
        </p:nvSpPr>
        <p:spPr>
          <a:xfrm>
            <a:off x="176590" y="1916694"/>
            <a:ext cx="438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>
                <a:latin typeface="Fira Sans"/>
              </a:rPr>
              <a:t>Following are the variables used 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00C4EE-D532-4861-ACE2-91C0BE22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78" y="255423"/>
            <a:ext cx="907987" cy="907987"/>
          </a:xfrm>
          <a:prstGeom prst="rect">
            <a:avLst/>
          </a:prstGeom>
        </p:spPr>
      </p:pic>
      <p:sp>
        <p:nvSpPr>
          <p:cNvPr id="69" name="Google Shape;1759;p22">
            <a:extLst>
              <a:ext uri="{FF2B5EF4-FFF2-40B4-BE49-F238E27FC236}">
                <a16:creationId xmlns:a16="http://schemas.microsoft.com/office/drawing/2014/main" id="{670D706B-958F-4708-8DA1-383FCA6884A4}"/>
              </a:ext>
            </a:extLst>
          </p:cNvPr>
          <p:cNvSpPr txBox="1"/>
          <p:nvPr/>
        </p:nvSpPr>
        <p:spPr>
          <a:xfrm>
            <a:off x="4429350" y="295919"/>
            <a:ext cx="3784985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Data Description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381AEE10-BD50-CC6C-500E-0869D5A4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8155311" y="1941296"/>
            <a:ext cx="95600" cy="1568867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 rot="5400000">
            <a:off x="4425678" y="1259498"/>
            <a:ext cx="95600" cy="1568867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4117400" y="3735400"/>
            <a:ext cx="95600" cy="1742867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546433" y="3735400"/>
            <a:ext cx="95600" cy="1742867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392570" y="1396060"/>
            <a:ext cx="9406861" cy="3835707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64021" y="340069"/>
            <a:ext cx="305263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>
                <a:latin typeface="Fira Sans Medium"/>
                <a:sym typeface="Fira Sans Medium"/>
              </a:rPr>
              <a:t>Methodology</a:t>
            </a:r>
            <a:endParaRPr sz="2800">
              <a:latin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626954" y="1478917"/>
            <a:ext cx="4335352" cy="48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>
                <a:latin typeface="Fira Sans Medium"/>
                <a:ea typeface="Fira Sans Medium"/>
                <a:cs typeface="Fira Sans Medium"/>
                <a:sym typeface="Fira Sans Medium"/>
              </a:rPr>
              <a:t>Exploratory Data Analysis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608687" y="2002372"/>
            <a:ext cx="3575063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Using Pandas, NumPy, Matplotlib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947000" y="5461800"/>
            <a:ext cx="21964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>
                <a:latin typeface="Fira Sans Medium"/>
                <a:ea typeface="Fira Sans Medium"/>
                <a:cs typeface="Fira Sans Medium"/>
                <a:sym typeface="Fira Sans Medium"/>
              </a:rPr>
              <a:t>Data Loading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947000" y="5841859"/>
            <a:ext cx="21964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Using Pyspark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704474" y="3510163"/>
            <a:ext cx="3751518" cy="61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>
                <a:latin typeface="Fira Sans Medium"/>
                <a:ea typeface="Fira Sans Medium"/>
                <a:cs typeface="Fira Sans Medium"/>
                <a:sym typeface="Fira Sans Medium"/>
              </a:rPr>
              <a:t>Modelling &amp; Prediction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7309607" y="3923677"/>
            <a:ext cx="21964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Using Pyspark.ml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3678143" y="5342559"/>
            <a:ext cx="6302745" cy="49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>
                <a:latin typeface="Fira Sans Medium"/>
                <a:ea typeface="Fira Sans Medium"/>
                <a:cs typeface="Fira Sans Medium"/>
                <a:sym typeface="Fira Sans Medium"/>
              </a:rPr>
              <a:t>Data Cleaning &amp; Feature Engineering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3713515" y="5798573"/>
            <a:ext cx="21964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>
                <a:latin typeface="Fira Sans"/>
                <a:ea typeface="Fira Sans"/>
                <a:cs typeface="Fira Sans"/>
                <a:sym typeface="Fira Sans"/>
              </a:rPr>
              <a:t>Using Pyspark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2571B-0088-42E6-A613-B7C2DF9B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81" y="283581"/>
            <a:ext cx="799673" cy="799673"/>
          </a:xfrm>
          <a:prstGeom prst="rect">
            <a:avLst/>
          </a:prstGeom>
        </p:spPr>
      </p:pic>
      <p:pic>
        <p:nvPicPr>
          <p:cNvPr id="4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F1C80381-AD97-6044-7B44-81084B4A6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9"/>
          <p:cNvGrpSpPr/>
          <p:nvPr/>
        </p:nvGrpSpPr>
        <p:grpSpPr>
          <a:xfrm>
            <a:off x="401973" y="1735250"/>
            <a:ext cx="9070536" cy="1010467"/>
            <a:chOff x="2206725" y="1254350"/>
            <a:chExt cx="6881635" cy="757850"/>
          </a:xfrm>
        </p:grpSpPr>
        <p:sp>
          <p:nvSpPr>
            <p:cNvPr id="680" name="Google Shape;680;p29"/>
            <p:cNvSpPr/>
            <p:nvPr/>
          </p:nvSpPr>
          <p:spPr>
            <a:xfrm>
              <a:off x="2820775" y="1614200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1"/>
                  </a:moveTo>
                  <a:lnTo>
                    <a:pt x="57615" y="1"/>
                  </a:lnTo>
                </a:path>
              </a:pathLst>
            </a:custGeom>
            <a:noFill/>
            <a:ln w="33625" cap="rnd" cmpd="sng">
              <a:solidFill>
                <a:srgbClr val="69E78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2206725" y="12543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0" y="7572"/>
                  </a:lnTo>
                  <a:lnTo>
                    <a:pt x="0" y="22729"/>
                  </a:lnTo>
                  <a:lnTo>
                    <a:pt x="13133" y="30313"/>
                  </a:lnTo>
                  <a:lnTo>
                    <a:pt x="26253" y="22729"/>
                  </a:lnTo>
                  <a:lnTo>
                    <a:pt x="26253" y="7572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268325" y="13251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1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5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29"/>
            <p:cNvSpPr txBox="1"/>
            <p:nvPr/>
          </p:nvSpPr>
          <p:spPr>
            <a:xfrm>
              <a:off x="5613924" y="1464042"/>
              <a:ext cx="3474436" cy="439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1600">
                <a:sym typeface="Roboto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4261150" y="1478600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000" b="1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Step 01</a:t>
              </a:r>
              <a:endParaRPr sz="20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Google Shape;686;p29"/>
          <p:cNvGrpSpPr/>
          <p:nvPr/>
        </p:nvGrpSpPr>
        <p:grpSpPr>
          <a:xfrm>
            <a:off x="1323236" y="2567603"/>
            <a:ext cx="10466791" cy="1155951"/>
            <a:chOff x="2922575" y="1798150"/>
            <a:chExt cx="7937185" cy="866963"/>
          </a:xfrm>
        </p:grpSpPr>
        <p:sp>
          <p:nvSpPr>
            <p:cNvPr id="687" name="Google Shape;687;p29"/>
            <p:cNvSpPr/>
            <p:nvPr/>
          </p:nvSpPr>
          <p:spPr>
            <a:xfrm>
              <a:off x="3523550" y="2181525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922575" y="17981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1"/>
                  </a:moveTo>
                  <a:lnTo>
                    <a:pt x="1" y="7585"/>
                  </a:lnTo>
                  <a:lnTo>
                    <a:pt x="1" y="22742"/>
                  </a:lnTo>
                  <a:lnTo>
                    <a:pt x="13133" y="30314"/>
                  </a:lnTo>
                  <a:lnTo>
                    <a:pt x="26254" y="22742"/>
                  </a:lnTo>
                  <a:lnTo>
                    <a:pt x="26254" y="7585"/>
                  </a:lnTo>
                  <a:lnTo>
                    <a:pt x="131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984200" y="186930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0"/>
                  </a:moveTo>
                  <a:lnTo>
                    <a:pt x="0" y="6156"/>
                  </a:lnTo>
                  <a:lnTo>
                    <a:pt x="0" y="18467"/>
                  </a:lnTo>
                  <a:lnTo>
                    <a:pt x="10668" y="24634"/>
                  </a:lnTo>
                  <a:lnTo>
                    <a:pt x="21336" y="18467"/>
                  </a:lnTo>
                  <a:lnTo>
                    <a:pt x="21336" y="615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4261150" y="20459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000" b="1">
                  <a:solidFill>
                    <a:srgbClr val="FFFFFF"/>
                  </a:solidFill>
                  <a:sym typeface="Fira Sans Extra Condensed Medium"/>
                </a:rPr>
                <a:t>Step 02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29"/>
            <p:cNvSpPr txBox="1"/>
            <p:nvPr/>
          </p:nvSpPr>
          <p:spPr>
            <a:xfrm>
              <a:off x="5604367" y="1907263"/>
              <a:ext cx="5255393" cy="75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1600">
                <a:sym typeface="Roboto"/>
              </a:endParaRPr>
            </a:p>
          </p:txBody>
        </p:sp>
      </p:grpSp>
      <p:grpSp>
        <p:nvGrpSpPr>
          <p:cNvPr id="694" name="Google Shape;694;p29"/>
          <p:cNvGrpSpPr/>
          <p:nvPr/>
        </p:nvGrpSpPr>
        <p:grpSpPr>
          <a:xfrm>
            <a:off x="1969078" y="3606191"/>
            <a:ext cx="9342770" cy="1010467"/>
            <a:chOff x="3451825" y="2525325"/>
            <a:chExt cx="7035597" cy="757850"/>
          </a:xfrm>
        </p:grpSpPr>
        <p:sp>
          <p:nvSpPr>
            <p:cNvPr id="695" name="Google Shape;695;p29"/>
            <p:cNvSpPr/>
            <p:nvPr/>
          </p:nvSpPr>
          <p:spPr>
            <a:xfrm>
              <a:off x="3989675" y="2914375"/>
              <a:ext cx="271475" cy="0"/>
            </a:xfrm>
            <a:custGeom>
              <a:avLst/>
              <a:gdLst/>
              <a:ahLst/>
              <a:cxnLst/>
              <a:rect l="l" t="t" r="r" b="b"/>
              <a:pathLst>
                <a:path w="10859" fill="none" extrusionOk="0">
                  <a:moveTo>
                    <a:pt x="1" y="0"/>
                  </a:moveTo>
                  <a:lnTo>
                    <a:pt x="10859" y="0"/>
                  </a:lnTo>
                </a:path>
              </a:pathLst>
            </a:custGeom>
            <a:noFill/>
            <a:ln w="33625" cap="rnd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3451825" y="2525325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21" y="1"/>
                  </a:moveTo>
                  <a:lnTo>
                    <a:pt x="0" y="7585"/>
                  </a:lnTo>
                  <a:lnTo>
                    <a:pt x="0" y="22741"/>
                  </a:lnTo>
                  <a:lnTo>
                    <a:pt x="13121" y="30314"/>
                  </a:lnTo>
                  <a:lnTo>
                    <a:pt x="26253" y="22741"/>
                  </a:lnTo>
                  <a:lnTo>
                    <a:pt x="26253" y="7585"/>
                  </a:lnTo>
                  <a:lnTo>
                    <a:pt x="131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3513125" y="25964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284168" y="2777549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000" b="1">
                  <a:solidFill>
                    <a:srgbClr val="FFFFFF"/>
                  </a:solidFill>
                  <a:sym typeface="Fira Sans Extra Condensed Medium"/>
                </a:rPr>
                <a:t>Step 03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29"/>
            <p:cNvSpPr txBox="1"/>
            <p:nvPr/>
          </p:nvSpPr>
          <p:spPr>
            <a:xfrm>
              <a:off x="5625815" y="2660242"/>
              <a:ext cx="4861607" cy="488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1600">
                <a:sym typeface="Roboto"/>
              </a:endParaRPr>
            </a:p>
          </p:txBody>
        </p:sp>
      </p:grpSp>
      <p:grpSp>
        <p:nvGrpSpPr>
          <p:cNvPr id="701" name="Google Shape;701;p29"/>
          <p:cNvGrpSpPr/>
          <p:nvPr/>
        </p:nvGrpSpPr>
        <p:grpSpPr>
          <a:xfrm>
            <a:off x="1267094" y="4514345"/>
            <a:ext cx="6780429" cy="1010467"/>
            <a:chOff x="2922575" y="3259950"/>
            <a:chExt cx="5019950" cy="757850"/>
          </a:xfrm>
        </p:grpSpPr>
        <p:sp>
          <p:nvSpPr>
            <p:cNvPr id="702" name="Google Shape;702;p29"/>
            <p:cNvSpPr/>
            <p:nvPr/>
          </p:nvSpPr>
          <p:spPr>
            <a:xfrm>
              <a:off x="3523550" y="3638850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EC3A3B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2922575" y="32599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1" y="7573"/>
                  </a:lnTo>
                  <a:lnTo>
                    <a:pt x="1" y="22729"/>
                  </a:lnTo>
                  <a:lnTo>
                    <a:pt x="13133" y="30313"/>
                  </a:lnTo>
                  <a:lnTo>
                    <a:pt x="26254" y="22729"/>
                  </a:lnTo>
                  <a:lnTo>
                    <a:pt x="26254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2984200" y="33307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1"/>
                  </a:moveTo>
                  <a:lnTo>
                    <a:pt x="0" y="6156"/>
                  </a:lnTo>
                  <a:lnTo>
                    <a:pt x="0" y="18479"/>
                  </a:lnTo>
                  <a:lnTo>
                    <a:pt x="10668" y="24635"/>
                  </a:lnTo>
                  <a:lnTo>
                    <a:pt x="21336" y="18479"/>
                  </a:lnTo>
                  <a:lnTo>
                    <a:pt x="21336" y="6156"/>
                  </a:lnTo>
                  <a:lnTo>
                    <a:pt x="10668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261150" y="350668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000" b="1">
                  <a:solidFill>
                    <a:srgbClr val="FFFFFF"/>
                  </a:solidFill>
                  <a:sym typeface="Fira Sans Extra Condensed Medium"/>
                </a:rPr>
                <a:t>Step 04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29"/>
            <p:cNvSpPr txBox="1"/>
            <p:nvPr/>
          </p:nvSpPr>
          <p:spPr>
            <a:xfrm>
              <a:off x="5613925" y="3488555"/>
              <a:ext cx="23286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1600">
                <a:sym typeface="Roboto"/>
              </a:endParaRPr>
            </a:p>
          </p:txBody>
        </p:sp>
      </p:grpSp>
      <p:grpSp>
        <p:nvGrpSpPr>
          <p:cNvPr id="708" name="Google Shape;708;p29"/>
          <p:cNvGrpSpPr/>
          <p:nvPr/>
        </p:nvGrpSpPr>
        <p:grpSpPr>
          <a:xfrm>
            <a:off x="378369" y="5392617"/>
            <a:ext cx="8955224" cy="1010067"/>
            <a:chOff x="2206725" y="3849300"/>
            <a:chExt cx="6716418" cy="757550"/>
          </a:xfrm>
        </p:grpSpPr>
        <p:sp>
          <p:nvSpPr>
            <p:cNvPr id="709" name="Google Shape;709;p29"/>
            <p:cNvSpPr/>
            <p:nvPr/>
          </p:nvSpPr>
          <p:spPr>
            <a:xfrm>
              <a:off x="2820775" y="4227925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0"/>
                  </a:moveTo>
                  <a:lnTo>
                    <a:pt x="57615" y="0"/>
                  </a:lnTo>
                </a:path>
              </a:pathLst>
            </a:custGeom>
            <a:noFill/>
            <a:ln w="33625" cap="rnd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206725" y="3849300"/>
              <a:ext cx="656350" cy="757550"/>
            </a:xfrm>
            <a:custGeom>
              <a:avLst/>
              <a:gdLst/>
              <a:ahLst/>
              <a:cxnLst/>
              <a:rect l="l" t="t" r="r" b="b"/>
              <a:pathLst>
                <a:path w="26254" h="30302" extrusionOk="0">
                  <a:moveTo>
                    <a:pt x="13133" y="0"/>
                  </a:moveTo>
                  <a:lnTo>
                    <a:pt x="0" y="7573"/>
                  </a:lnTo>
                  <a:lnTo>
                    <a:pt x="0" y="22729"/>
                  </a:lnTo>
                  <a:lnTo>
                    <a:pt x="13133" y="30302"/>
                  </a:lnTo>
                  <a:lnTo>
                    <a:pt x="26253" y="22729"/>
                  </a:lnTo>
                  <a:lnTo>
                    <a:pt x="26253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2268325" y="392015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261150" y="40923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000" b="1">
                  <a:solidFill>
                    <a:srgbClr val="FFFFFF"/>
                  </a:solidFill>
                  <a:sym typeface="Fira Sans Extra Condensed Medium"/>
                </a:rPr>
                <a:t>Step 05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5613925" y="4077943"/>
              <a:ext cx="3309218" cy="266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ym typeface="Roboto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29C79A-CF59-4F7B-B627-CFA71B2F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8" y="2024952"/>
            <a:ext cx="51198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0B722-6231-4A03-8699-9A792A38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825" y="2818408"/>
            <a:ext cx="464351" cy="464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04A5C-7BE5-46EC-9020-2EB58E0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602" y="3836835"/>
            <a:ext cx="492135" cy="492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8A816-CD00-4F02-9A01-9FE3261FF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34" y="4799283"/>
            <a:ext cx="537601" cy="537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E2329-DF90-424C-A54F-FBBB29708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83" y="5652581"/>
            <a:ext cx="448899" cy="44889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BB8DDA8-EEA8-4BAA-A295-9C8986AF8D05}"/>
              </a:ext>
            </a:extLst>
          </p:cNvPr>
          <p:cNvSpPr txBox="1">
            <a:spLocks/>
          </p:cNvSpPr>
          <p:nvPr/>
        </p:nvSpPr>
        <p:spPr>
          <a:xfrm>
            <a:off x="6699163" y="1585094"/>
            <a:ext cx="5009670" cy="57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1" u="sng">
              <a:solidFill>
                <a:srgbClr val="00002A"/>
              </a:solidFill>
              <a:highlight>
                <a:srgbClr val="FFFFFF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7DC497C0-E6F7-4C78-84BE-FC22281E2293}"/>
              </a:ext>
            </a:extLst>
          </p:cNvPr>
          <p:cNvSpPr txBox="1">
            <a:spLocks/>
          </p:cNvSpPr>
          <p:nvPr/>
        </p:nvSpPr>
        <p:spPr>
          <a:xfrm>
            <a:off x="421393" y="1054843"/>
            <a:ext cx="11368634" cy="7131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BDC20-7527-4F79-BA54-AD81D8080250}"/>
              </a:ext>
            </a:extLst>
          </p:cNvPr>
          <p:cNvSpPr txBox="1"/>
          <p:nvPr/>
        </p:nvSpPr>
        <p:spPr>
          <a:xfrm>
            <a:off x="3803134" y="399727"/>
            <a:ext cx="579205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Data Cleaning and Transformation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13B1DDC-BA20-4E44-B5B4-B0BC7DCF3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374" y="348742"/>
            <a:ext cx="661220" cy="6612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3FC41F-0E93-4C26-8DC3-D0841E7C7C35}"/>
              </a:ext>
            </a:extLst>
          </p:cNvPr>
          <p:cNvSpPr txBox="1"/>
          <p:nvPr/>
        </p:nvSpPr>
        <p:spPr>
          <a:xfrm>
            <a:off x="4981702" y="5524812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/>
              <a:t>Exploding amenities to Boolean columns and removing the ones having correlation with log price &lt;0.1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75EF7F-6BD9-4DD3-8324-754608AB3561}"/>
              </a:ext>
            </a:extLst>
          </p:cNvPr>
          <p:cNvSpPr txBox="1"/>
          <p:nvPr/>
        </p:nvSpPr>
        <p:spPr>
          <a:xfrm>
            <a:off x="5035058" y="479612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ym typeface="Roboto"/>
              </a:rPr>
              <a:t>Confining data to a defined schema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D8FB53-1F0B-4121-A046-D8CDC9575478}"/>
              </a:ext>
            </a:extLst>
          </p:cNvPr>
          <p:cNvSpPr txBox="1"/>
          <p:nvPr/>
        </p:nvSpPr>
        <p:spPr>
          <a:xfrm>
            <a:off x="4998667" y="389621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ym typeface="Roboto"/>
              </a:rPr>
              <a:t>Transforming date fields into numerical values.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DFB885-5D0B-41FB-8266-0FCC8F275D81}"/>
              </a:ext>
            </a:extLst>
          </p:cNvPr>
          <p:cNvSpPr txBox="1"/>
          <p:nvPr/>
        </p:nvSpPr>
        <p:spPr>
          <a:xfrm>
            <a:off x="5035058" y="288794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ym typeface="Roboto"/>
              </a:rPr>
              <a:t>Dropping values with no host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0E01E6-01F1-4569-8C13-A512CCDA7A08}"/>
              </a:ext>
            </a:extLst>
          </p:cNvPr>
          <p:cNvSpPr txBox="1"/>
          <p:nvPr/>
        </p:nvSpPr>
        <p:spPr>
          <a:xfrm>
            <a:off x="5008711" y="201483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ym typeface="Roboto"/>
              </a:rPr>
              <a:t>Null value handling using imputation and default value settings</a:t>
            </a:r>
          </a:p>
        </p:txBody>
      </p:sp>
      <p:pic>
        <p:nvPicPr>
          <p:cNvPr id="3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92C65AE7-9F00-3FAD-3FDC-081CB861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6BB8DDA8-EEA8-4BAA-A295-9C8986AF8D05}"/>
              </a:ext>
            </a:extLst>
          </p:cNvPr>
          <p:cNvSpPr txBox="1">
            <a:spLocks/>
          </p:cNvSpPr>
          <p:nvPr/>
        </p:nvSpPr>
        <p:spPr>
          <a:xfrm>
            <a:off x="6699163" y="1585094"/>
            <a:ext cx="5009670" cy="57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1" u="sng">
              <a:solidFill>
                <a:srgbClr val="00002A"/>
              </a:solidFill>
              <a:highlight>
                <a:srgbClr val="FFFFFF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7DC497C0-E6F7-4C78-84BE-FC22281E2293}"/>
              </a:ext>
            </a:extLst>
          </p:cNvPr>
          <p:cNvSpPr txBox="1">
            <a:spLocks/>
          </p:cNvSpPr>
          <p:nvPr/>
        </p:nvSpPr>
        <p:spPr>
          <a:xfrm>
            <a:off x="421393" y="1054843"/>
            <a:ext cx="11368634" cy="7131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BDC20-7527-4F79-BA54-AD81D8080250}"/>
              </a:ext>
            </a:extLst>
          </p:cNvPr>
          <p:cNvSpPr txBox="1"/>
          <p:nvPr/>
        </p:nvSpPr>
        <p:spPr>
          <a:xfrm>
            <a:off x="3803134" y="399727"/>
            <a:ext cx="579205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Exploratory Data Analysis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AB4758-AF6B-4D17-A30B-F6F5A98A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64" y="342996"/>
            <a:ext cx="579951" cy="579951"/>
          </a:xfrm>
          <a:prstGeom prst="rect">
            <a:avLst/>
          </a:prstGeom>
        </p:spPr>
      </p:pic>
      <p:pic>
        <p:nvPicPr>
          <p:cNvPr id="88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ADC043-E6F3-4EA3-A6BA-5BECFC38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750" y="2061765"/>
            <a:ext cx="5583768" cy="29314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Chart&#10;&#10;Description automatically generated">
            <a:extLst>
              <a:ext uri="{FF2B5EF4-FFF2-40B4-BE49-F238E27FC236}">
                <a16:creationId xmlns:a16="http://schemas.microsoft.com/office/drawing/2014/main" id="{B77B12FF-8DCE-4977-A5D6-F5E6CF84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1483" y="2061764"/>
            <a:ext cx="5583768" cy="293147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527DD1D3-47CA-584B-3E7C-442A01E6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4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1C55E-00EB-4061-A8DB-74364108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4"/>
          <a:stretch/>
        </p:blipFill>
        <p:spPr>
          <a:xfrm>
            <a:off x="360263" y="1098542"/>
            <a:ext cx="3976100" cy="5022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2E458-2C58-49A1-BEA6-8351B5FB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" r="50955" b="35730"/>
          <a:stretch/>
        </p:blipFill>
        <p:spPr>
          <a:xfrm>
            <a:off x="4550968" y="1098542"/>
            <a:ext cx="7263097" cy="5022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F0B3D-5081-4EFD-85C2-F23D475BFC0B}"/>
              </a:ext>
            </a:extLst>
          </p:cNvPr>
          <p:cNvSpPr txBox="1"/>
          <p:nvPr/>
        </p:nvSpPr>
        <p:spPr>
          <a:xfrm>
            <a:off x="3803134" y="399727"/>
            <a:ext cx="579205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Exploratory Data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9BBE2-8507-4F01-9181-66B17573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264" y="342996"/>
            <a:ext cx="579951" cy="579951"/>
          </a:xfrm>
          <a:prstGeom prst="rect">
            <a:avLst/>
          </a:prstGeom>
        </p:spPr>
      </p:pic>
      <p:pic>
        <p:nvPicPr>
          <p:cNvPr id="4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8D74DD80-7CB2-7739-F135-7EC3D2A4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3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62926C3-9E39-427E-A842-C9E16573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4" y="1058239"/>
            <a:ext cx="6610489" cy="5697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CF54CD4-2381-4AA1-840F-1FECC1C51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942" y="1762509"/>
            <a:ext cx="5086064" cy="408348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57814-8C24-4320-AC2F-776D927B65CE}"/>
              </a:ext>
            </a:extLst>
          </p:cNvPr>
          <p:cNvSpPr txBox="1"/>
          <p:nvPr/>
        </p:nvSpPr>
        <p:spPr>
          <a:xfrm>
            <a:off x="3803134" y="399727"/>
            <a:ext cx="579205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1B9F7-2F77-41D3-9AA1-9A1E5A28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264" y="342996"/>
            <a:ext cx="579951" cy="579951"/>
          </a:xfrm>
          <a:prstGeom prst="rect">
            <a:avLst/>
          </a:prstGeom>
        </p:spPr>
      </p:pic>
      <p:pic>
        <p:nvPicPr>
          <p:cNvPr id="3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8E6B26FD-6F5D-DF3D-BD85-D87287D8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38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5"/>
          <p:cNvSpPr txBox="1"/>
          <p:nvPr/>
        </p:nvSpPr>
        <p:spPr>
          <a:xfrm>
            <a:off x="417644" y="5004482"/>
            <a:ext cx="2783749" cy="38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Linear Regression </a:t>
            </a:r>
            <a:r>
              <a:rPr lang="en" sz="1400" dirty="0">
                <a:latin typeface="Fira Sans Medium"/>
                <a:ea typeface="Fira Sans Medium"/>
                <a:cs typeface="Fira Sans Medium"/>
                <a:sym typeface="Fira Sans Medium"/>
              </a:rPr>
              <a:t>(scaled features)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417644" y="5384548"/>
            <a:ext cx="2607393" cy="9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R2:	64.92 %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RMSE:	42.10 %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MAE:	31.30 %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646528" y="797695"/>
            <a:ext cx="8898969" cy="4094931"/>
            <a:chOff x="936425" y="1116328"/>
            <a:chExt cx="5728950" cy="2636222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007500" y="1116329"/>
              <a:ext cx="1353051" cy="1960871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313926" y="1116330"/>
              <a:ext cx="649224" cy="1222196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61300" y="1116328"/>
              <a:ext cx="58600" cy="1960872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1116330"/>
              <a:ext cx="483726" cy="1222196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118704"/>
              <a:ext cx="1123476" cy="1960872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4725693-AD35-4AD2-BA52-78998074944F}"/>
              </a:ext>
            </a:extLst>
          </p:cNvPr>
          <p:cNvSpPr txBox="1"/>
          <p:nvPr/>
        </p:nvSpPr>
        <p:spPr>
          <a:xfrm>
            <a:off x="3803134" y="399727"/>
            <a:ext cx="579205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Modeling and Prediction</a:t>
            </a:r>
          </a:p>
        </p:txBody>
      </p:sp>
      <p:sp>
        <p:nvSpPr>
          <p:cNvPr id="56" name="Google Shape;2220;p25">
            <a:extLst>
              <a:ext uri="{FF2B5EF4-FFF2-40B4-BE49-F238E27FC236}">
                <a16:creationId xmlns:a16="http://schemas.microsoft.com/office/drawing/2014/main" id="{A578A710-C92C-41CF-B4CF-A63E408B0ED8}"/>
              </a:ext>
            </a:extLst>
          </p:cNvPr>
          <p:cNvSpPr txBox="1"/>
          <p:nvPr/>
        </p:nvSpPr>
        <p:spPr>
          <a:xfrm>
            <a:off x="2433549" y="3802233"/>
            <a:ext cx="3415804" cy="42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Polynomial Regression</a:t>
            </a:r>
            <a:endParaRPr sz="2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" name="Google Shape;2221;p25">
            <a:extLst>
              <a:ext uri="{FF2B5EF4-FFF2-40B4-BE49-F238E27FC236}">
                <a16:creationId xmlns:a16="http://schemas.microsoft.com/office/drawing/2014/main" id="{5C55F72A-181C-407B-ADF9-F1387214F788}"/>
              </a:ext>
            </a:extLst>
          </p:cNvPr>
          <p:cNvSpPr txBox="1"/>
          <p:nvPr/>
        </p:nvSpPr>
        <p:spPr>
          <a:xfrm>
            <a:off x="2824451" y="4245326"/>
            <a:ext cx="2607393" cy="9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R2:	67.05 %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RMSE:	40.79 %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MAE:	30.23 %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2220;p25">
            <a:extLst>
              <a:ext uri="{FF2B5EF4-FFF2-40B4-BE49-F238E27FC236}">
                <a16:creationId xmlns:a16="http://schemas.microsoft.com/office/drawing/2014/main" id="{1CB25152-EEB8-4E05-9659-D99AA7ACA568}"/>
              </a:ext>
            </a:extLst>
          </p:cNvPr>
          <p:cNvSpPr txBox="1"/>
          <p:nvPr/>
        </p:nvSpPr>
        <p:spPr>
          <a:xfrm>
            <a:off x="4704125" y="5032765"/>
            <a:ext cx="2783749" cy="38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Random Forest </a:t>
            </a: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(scaled features)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Google Shape;2221;p25">
            <a:extLst>
              <a:ext uri="{FF2B5EF4-FFF2-40B4-BE49-F238E27FC236}">
                <a16:creationId xmlns:a16="http://schemas.microsoft.com/office/drawing/2014/main" id="{63D06774-1AE6-4C86-BFBC-AB97BDACA2C4}"/>
              </a:ext>
            </a:extLst>
          </p:cNvPr>
          <p:cNvSpPr txBox="1"/>
          <p:nvPr/>
        </p:nvSpPr>
        <p:spPr>
          <a:xfrm>
            <a:off x="4704125" y="5412831"/>
            <a:ext cx="2607393" cy="9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R2:	52.26 %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RMSE:	49.11 %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MAE:	37.55 %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2220;p25">
            <a:extLst>
              <a:ext uri="{FF2B5EF4-FFF2-40B4-BE49-F238E27FC236}">
                <a16:creationId xmlns:a16="http://schemas.microsoft.com/office/drawing/2014/main" id="{FF7B5CE9-CB9F-4B6D-80A8-96116A656752}"/>
              </a:ext>
            </a:extLst>
          </p:cNvPr>
          <p:cNvSpPr txBox="1"/>
          <p:nvPr/>
        </p:nvSpPr>
        <p:spPr>
          <a:xfrm>
            <a:off x="6665327" y="3787023"/>
            <a:ext cx="2783749" cy="38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CV Random Forest </a:t>
            </a: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(scaled features)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" name="Google Shape;2221;p25">
            <a:extLst>
              <a:ext uri="{FF2B5EF4-FFF2-40B4-BE49-F238E27FC236}">
                <a16:creationId xmlns:a16="http://schemas.microsoft.com/office/drawing/2014/main" id="{2B17678A-D357-41FF-93B0-279B96A4F8A4}"/>
              </a:ext>
            </a:extLst>
          </p:cNvPr>
          <p:cNvSpPr txBox="1"/>
          <p:nvPr/>
        </p:nvSpPr>
        <p:spPr>
          <a:xfrm>
            <a:off x="6665327" y="4167089"/>
            <a:ext cx="2607393" cy="9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R2:	53.84 %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RMSE:	48.29 %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MAE:	37.04 %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" name="Google Shape;2220;p25">
            <a:extLst>
              <a:ext uri="{FF2B5EF4-FFF2-40B4-BE49-F238E27FC236}">
                <a16:creationId xmlns:a16="http://schemas.microsoft.com/office/drawing/2014/main" id="{E1EF0603-E3BA-48C8-8A8D-CEE13714FCB5}"/>
              </a:ext>
            </a:extLst>
          </p:cNvPr>
          <p:cNvSpPr txBox="1"/>
          <p:nvPr/>
        </p:nvSpPr>
        <p:spPr>
          <a:xfrm>
            <a:off x="8768307" y="5000782"/>
            <a:ext cx="2783749" cy="38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Decision Tree </a:t>
            </a:r>
          </a:p>
          <a:p>
            <a:pPr algn="ctr"/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(scaled features)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" name="Google Shape;2221;p25">
            <a:extLst>
              <a:ext uri="{FF2B5EF4-FFF2-40B4-BE49-F238E27FC236}">
                <a16:creationId xmlns:a16="http://schemas.microsoft.com/office/drawing/2014/main" id="{4688C5EE-8C14-404A-AE55-67EECB94C1C2}"/>
              </a:ext>
            </a:extLst>
          </p:cNvPr>
          <p:cNvSpPr txBox="1"/>
          <p:nvPr/>
        </p:nvSpPr>
        <p:spPr>
          <a:xfrm>
            <a:off x="8768307" y="5380848"/>
            <a:ext cx="2607393" cy="9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R2:	53.34 %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RMSE:	48.55 %</a:t>
            </a:r>
          </a:p>
          <a:p>
            <a:pPr algn="ctr"/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MAE:	37.46 %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693DD-8BA0-47CE-A43C-C367BBFF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74" y="335194"/>
            <a:ext cx="652286" cy="652286"/>
          </a:xfrm>
          <a:prstGeom prst="rect">
            <a:avLst/>
          </a:prstGeom>
        </p:spPr>
      </p:pic>
      <p:pic>
        <p:nvPicPr>
          <p:cNvPr id="4" name="Picture 2" descr="Airbnb: Utilizing Machine Learning to Optimize Travel - Technology and  Operations Management">
            <a:extLst>
              <a:ext uri="{FF2B5EF4-FFF2-40B4-BE49-F238E27FC236}">
                <a16:creationId xmlns:a16="http://schemas.microsoft.com/office/drawing/2014/main" id="{1CEDFC86-18D1-288B-C6CA-902F6B5BC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66" y="6323229"/>
            <a:ext cx="1423679" cy="4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4BB8C90871F24F8C8ABA374584FD4D" ma:contentTypeVersion="13" ma:contentTypeDescription="Create a new document." ma:contentTypeScope="" ma:versionID="14df6c4988d3e25ad68b87eb9876b27b">
  <xsd:schema xmlns:xsd="http://www.w3.org/2001/XMLSchema" xmlns:xs="http://www.w3.org/2001/XMLSchema" xmlns:p="http://schemas.microsoft.com/office/2006/metadata/properties" xmlns:ns3="9eaa11b2-16ca-4dcf-acec-ecc22cfecc71" xmlns:ns4="e2b5c9c5-7096-4b30-aa58-31c68ccfb797" targetNamespace="http://schemas.microsoft.com/office/2006/metadata/properties" ma:root="true" ma:fieldsID="a0418b4eabd25175ea92c4f9c24161ef" ns3:_="" ns4:_="">
    <xsd:import namespace="9eaa11b2-16ca-4dcf-acec-ecc22cfecc71"/>
    <xsd:import namespace="e2b5c9c5-7096-4b30-aa58-31c68ccfb7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a11b2-16ca-4dcf-acec-ecc22cfec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5c9c5-7096-4b30-aa58-31c68ccfb7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E968C-B9EF-403A-8B98-7C13581CE9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1598F3-9264-4464-90D6-561579975D89}">
  <ds:schemaRefs>
    <ds:schemaRef ds:uri="http://www.w3.org/XML/1998/namespace"/>
    <ds:schemaRef ds:uri="e2b5c9c5-7096-4b30-aa58-31c68ccfb797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9eaa11b2-16ca-4dcf-acec-ecc22cfecc71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6C7603-2422-4871-837A-6344A1B38F65}">
  <ds:schemaRefs>
    <ds:schemaRef ds:uri="9eaa11b2-16ca-4dcf-acec-ecc22cfecc71"/>
    <ds:schemaRef ds:uri="e2b5c9c5-7096-4b30-aa58-31c68ccfb7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458</Words>
  <Application>Microsoft Office PowerPoint</Application>
  <PresentationFormat>Widescreen</PresentationFormat>
  <Paragraphs>69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Fira Sans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Rao, Shravan</dc:creator>
  <cp:lastModifiedBy>Rao, Shravan</cp:lastModifiedBy>
  <cp:revision>25</cp:revision>
  <dcterms:created xsi:type="dcterms:W3CDTF">2022-11-27T23:49:04Z</dcterms:created>
  <dcterms:modified xsi:type="dcterms:W3CDTF">2023-02-21T21:06:49Z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0x0101009D4BB8C90871F24F8C8ABA374584FD4D</vt:lpwstr>
  </property>
</Properties>
</file>